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2" r:id="rId25"/>
    <p:sldId id="283" r:id="rId26"/>
    <p:sldId id="277" r:id="rId27"/>
    <p:sldId id="278" r:id="rId28"/>
    <p:sldId id="279" r:id="rId29"/>
    <p:sldId id="280"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114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769AC-C8C1-4D62-AFE1-646987E5261C}"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769AC-C8C1-4D62-AFE1-646987E5261C}"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769AC-C8C1-4D62-AFE1-646987E5261C}"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59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82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45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68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44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133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895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63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769AC-C8C1-4D62-AFE1-646987E5261C}"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0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91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332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58378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1747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67652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3997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56932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05884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164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769AC-C8C1-4D62-AFE1-646987E5261C}"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17727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1226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4454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57158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466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742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974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851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937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53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769AC-C8C1-4D62-AFE1-646987E5261C}"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472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534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741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892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0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769AC-C8C1-4D62-AFE1-646987E5261C}" type="datetimeFigureOut">
              <a:rPr lang="en-US" smtClean="0"/>
              <a:t>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769AC-C8C1-4D62-AFE1-646987E5261C}" type="datetimeFigureOut">
              <a:rPr lang="en-US" smtClean="0"/>
              <a:t>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769AC-C8C1-4D62-AFE1-646987E5261C}" type="datetimeFigureOut">
              <a:rPr lang="en-US" smtClean="0"/>
              <a:t>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769AC-C8C1-4D62-AFE1-646987E5261C}"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769AC-C8C1-4D62-AFE1-646987E5261C}"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FB1B9-556E-4A41-BEE9-AEE5B15F9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769AC-C8C1-4D62-AFE1-646987E5261C}" type="datetimeFigureOut">
              <a:rPr lang="en-US" smtClean="0"/>
              <a:t>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FB1B9-556E-4A41-BEE9-AEE5B15F9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02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4/01/2018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45151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347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Freeform 2"/>
          <p:cNvSpPr/>
          <p:nvPr/>
        </p:nvSpPr>
        <p:spPr>
          <a:xfrm>
            <a:off x="539552" y="1765403"/>
            <a:ext cx="4032448"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Tanpa ilmu syariat </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Rectangle 3"/>
          <p:cNvSpPr/>
          <p:nvPr/>
        </p:nvSpPr>
        <p:spPr>
          <a:xfrm>
            <a:off x="251520" y="228600"/>
            <a:ext cx="8640960" cy="553998"/>
          </a:xfrm>
          <a:prstGeom prst="rect">
            <a:avLst/>
          </a:prstGeom>
        </p:spPr>
        <p:txBody>
          <a:bodyPr wrap="square">
            <a:spAutoFit/>
          </a:bodyPr>
          <a:lstStyle/>
          <a:p>
            <a:pPr algn="ct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Martabat</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Ilmu</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Syariat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Freeform 4"/>
          <p:cNvSpPr/>
          <p:nvPr/>
        </p:nvSpPr>
        <p:spPr>
          <a:xfrm>
            <a:off x="3995936" y="4797152"/>
            <a:ext cx="4716524"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8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Membantu</a:t>
            </a:r>
            <a:r>
              <a:rPr lang="en-US" sz="28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8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ketaatan</a:t>
            </a:r>
            <a:endParaRPr lang="ms-MY" sz="28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4427984" y="1700808"/>
            <a:ext cx="720080" cy="1296144"/>
          </a:xfrm>
          <a:prstGeom prst="rightArrow">
            <a:avLst/>
          </a:prstGeom>
          <a:effectLst>
            <a:glow rad="1016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7" name="Cloud 6"/>
          <p:cNvSpPr/>
          <p:nvPr/>
        </p:nvSpPr>
        <p:spPr>
          <a:xfrm>
            <a:off x="5148064" y="1556792"/>
            <a:ext cx="3168352" cy="1512168"/>
          </a:xfrm>
          <a:prstGeom prst="cloud">
            <a:avLst/>
          </a:prstGeom>
          <a:solidFill>
            <a:schemeClr val="bg2">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smtClean="0">
                <a:ln w="3175" cmpd="sng">
                  <a:solidFill>
                    <a:sysClr val="windowText" lastClr="000000"/>
                  </a:solidFill>
                  <a:prstDash val="solid"/>
                </a:ln>
                <a:solidFill>
                  <a:schemeClr val="bg2">
                    <a:lumMod val="10000"/>
                  </a:schemeClr>
                </a:solidFill>
                <a:effectLst>
                  <a:glow rad="63500">
                    <a:schemeClr val="bg1">
                      <a:alpha val="40000"/>
                    </a:schemeClr>
                  </a:glow>
                  <a:outerShdw blurRad="63500" dir="3600000" algn="tl" rotWithShape="0">
                    <a:srgbClr val="000000">
                      <a:alpha val="70000"/>
                    </a:srgbClr>
                  </a:outerShdw>
                </a:effectLst>
                <a:latin typeface="Arial"/>
              </a:rPr>
              <a:t>JAHIL</a:t>
            </a:r>
            <a:endParaRPr lang="en-MY" sz="2800" dirty="0">
              <a:solidFill>
                <a:schemeClr val="bg2">
                  <a:lumMod val="10000"/>
                </a:schemeClr>
              </a:solidFill>
              <a:effectLst>
                <a:glow rad="63500">
                  <a:schemeClr val="bg1">
                    <a:alpha val="40000"/>
                  </a:schemeClr>
                </a:glow>
                <a:outerShdw blurRad="63500" dir="3600000" algn="tl" rotWithShape="0">
                  <a:srgbClr val="000000">
                    <a:alpha val="70000"/>
                  </a:srgbClr>
                </a:outerShdw>
              </a:effectLst>
            </a:endParaRPr>
          </a:p>
        </p:txBody>
      </p:sp>
      <p:sp>
        <p:nvSpPr>
          <p:cNvPr id="8" name="Curved Right Arrow 7"/>
          <p:cNvSpPr/>
          <p:nvPr/>
        </p:nvSpPr>
        <p:spPr>
          <a:xfrm rot="20329104">
            <a:off x="3120955" y="4134259"/>
            <a:ext cx="1038257" cy="1728192"/>
          </a:xfrm>
          <a:prstGeom prst="curv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MY">
              <a:solidFill>
                <a:schemeClr val="tx1"/>
              </a:solidFill>
            </a:endParaRPr>
          </a:p>
        </p:txBody>
      </p:sp>
      <p:sp>
        <p:nvSpPr>
          <p:cNvPr id="9" name="Freeform 8"/>
          <p:cNvSpPr/>
          <p:nvPr/>
        </p:nvSpPr>
        <p:spPr>
          <a:xfrm>
            <a:off x="611560" y="3140968"/>
            <a:ext cx="3960440" cy="115212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Ilmu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bukan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syariat</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3843278"/>
            <a:ext cx="8991600" cy="2862322"/>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sediakanlah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menentang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musuh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menceroboh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segala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jenis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kekuatan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dapat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pasukan-pasukan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berkuda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lengkap</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menggerunkan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persediaan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musuh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musuh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musuh-musuh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lain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mengetahuinya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mengetahuinya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Dan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sahaja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belanjakan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disempurnakan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balasannya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dianiaya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899592" y="44624"/>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60:</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2948" y="1321475"/>
            <a:ext cx="8816280" cy="2031325"/>
          </a:xfrm>
          <a:prstGeom prst="rect">
            <a:avLst/>
          </a:prstGeom>
          <a:solidFill>
            <a:schemeClr val="accent6">
              <a:lumMod val="75000"/>
              <a:alpha val="42000"/>
            </a:schemeClr>
          </a:solidFill>
        </p:spPr>
        <p:txBody>
          <a:bodyPr wrap="square">
            <a:spAutoFit/>
          </a:bodyPr>
          <a:lstStyle/>
          <a:p>
            <a:pPr algn="ctr" rtl="1"/>
            <a:r>
              <a:rPr lang="ar-EG"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وَأَعِدُّواْ </a:t>
            </a:r>
            <a:r>
              <a:rPr lang="ar-EG"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لَهُم مَّا اسْتَطَعْتُم مِّن قُوَّةٍ وَمِن رِّبَاطِ الْخَيْلِ تُرْهِبُونَ بِهِ عَدْوَّ اللّهِ وَعَدُوَّكُمْ وَآخَرِينَ مِن دُونِهِمْ لاَ تَعْلَمُونَهُمُ اللّهُ يَعْلَمُهُمْ وَمَا تُنفِقُواْ مِن شَيْءٍ فِي سَبِيلِ اللَّهِ يُوَفَّ إِلَيْكُمْ وَأَنتُمْ لاَ تُظْلَمُونَ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152400"/>
            <a:ext cx="8686800"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Kepentingan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Ilmu</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syariat</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613863" y="1694399"/>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Mencipta kekuatan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340809" y="1061273"/>
            <a:ext cx="766182" cy="1142999"/>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613864" y="3158862"/>
            <a:ext cx="7884876" cy="1108338"/>
          </a:xfrm>
          <a:prstGeom prst="rect">
            <a:avLst/>
          </a:prstGeom>
          <a:ln/>
        </p:spPr>
        <p:style>
          <a:lnRef idx="1">
            <a:schemeClr val="accent4"/>
          </a:lnRef>
          <a:fillRef idx="3">
            <a:schemeClr val="accent4"/>
          </a:fillRef>
          <a:effectRef idx="2">
            <a:schemeClr val="accent4"/>
          </a:effectRef>
          <a:fontRef idx="minor">
            <a:schemeClr val="lt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ms-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Menggerunkan musuh </a:t>
            </a:r>
            <a:endParaRPr lang="en-MY" sz="2400" b="1" dirty="0">
              <a:ln w="6350" cmpd="sng">
                <a:solidFill>
                  <a:srgbClr val="EEECE1">
                    <a:lumMod val="10000"/>
                  </a:srgbClr>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609600" y="4572000"/>
            <a:ext cx="7924800" cy="91440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ms-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bergantung kepada golongan bukan Islam</a:t>
            </a:r>
            <a:endParaRPr lang="en-MY" sz="2400" b="1" dirty="0">
              <a:solidFill>
                <a:srgbClr val="FFFF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Freeform 2"/>
          <p:cNvSpPr/>
          <p:nvPr/>
        </p:nvSpPr>
        <p:spPr>
          <a:xfrm>
            <a:off x="971600" y="1361420"/>
            <a:ext cx="7128792" cy="97308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Memahami kitab Allah dan sunnah Rasulullah S.A.W </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Freeform 3"/>
          <p:cNvSpPr/>
          <p:nvPr/>
        </p:nvSpPr>
        <p:spPr>
          <a:xfrm>
            <a:off x="971600" y="2590800"/>
            <a:ext cx="7128792" cy="16002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Ilmu pengetahuan yang membawa kebaikan dari segi syara’</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5" name="Rectangle 4"/>
          <p:cNvSpPr/>
          <p:nvPr/>
        </p:nvSpPr>
        <p:spPr>
          <a:xfrm>
            <a:off x="251520" y="304800"/>
            <a:ext cx="8640960" cy="523220"/>
          </a:xfrm>
          <a:prstGeom prst="rect">
            <a:avLst/>
          </a:prstGeom>
        </p:spPr>
        <p:txBody>
          <a:bodyPr wrap="square">
            <a:spAutoFit/>
          </a:bodyPr>
          <a:lstStyle/>
          <a:p>
            <a:pPr algn="ct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Ilmu</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syar’ie</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diiktiraf</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agama</a:t>
            </a:r>
            <a:endParaRPr lang="ms-MY" sz="28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Freeform 5"/>
          <p:cNvSpPr/>
          <p:nvPr/>
        </p:nvSpPr>
        <p:spPr>
          <a:xfrm>
            <a:off x="899592" y="4710772"/>
            <a:ext cx="4199656" cy="1224136"/>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Pengetahuan yang membawa kepada keingkaran</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7" name="Cloud 6"/>
          <p:cNvSpPr/>
          <p:nvPr/>
        </p:nvSpPr>
        <p:spPr>
          <a:xfrm>
            <a:off x="5292080" y="4566756"/>
            <a:ext cx="3168352" cy="151216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ln w="3175" cmpd="sng">
                  <a:solidFill>
                    <a:sysClr val="windowText" lastClr="000000"/>
                  </a:solidFill>
                  <a:prstDash val="solid"/>
                </a:ln>
                <a:solidFill>
                  <a:schemeClr val="bg2">
                    <a:lumMod val="10000"/>
                  </a:schemeClr>
                </a:solidFill>
                <a:effectLst>
                  <a:glow rad="101600">
                    <a:schemeClr val="bg1">
                      <a:alpha val="60000"/>
                    </a:schemeClr>
                  </a:glow>
                  <a:outerShdw blurRad="63500" dir="3600000" algn="tl" rotWithShape="0">
                    <a:srgbClr val="000000">
                      <a:alpha val="70000"/>
                    </a:srgbClr>
                  </a:outerShdw>
                </a:effectLst>
                <a:latin typeface="Arial"/>
              </a:rPr>
              <a:t>Bencana</a:t>
            </a:r>
            <a:r>
              <a:rPr lang="en-US" sz="2400" b="1" dirty="0" smtClean="0">
                <a:ln w="3175" cmpd="sng">
                  <a:solidFill>
                    <a:sysClr val="windowText" lastClr="000000"/>
                  </a:solidFill>
                  <a:prstDash val="solid"/>
                </a:ln>
                <a:solidFill>
                  <a:schemeClr val="bg2">
                    <a:lumMod val="10000"/>
                  </a:schemeClr>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2">
                    <a:lumMod val="10000"/>
                  </a:schemeClr>
                </a:solidFill>
                <a:effectLst>
                  <a:glow rad="101600">
                    <a:schemeClr val="bg1">
                      <a:alpha val="60000"/>
                    </a:schemeClr>
                  </a:glow>
                  <a:outerShdw blurRad="63500" dir="3600000" algn="tl" rotWithShape="0">
                    <a:srgbClr val="000000">
                      <a:alpha val="70000"/>
                    </a:srgbClr>
                  </a:outerShdw>
                </a:effectLst>
                <a:latin typeface="Arial"/>
              </a:rPr>
              <a:t>kejahilan</a:t>
            </a:r>
            <a:endParaRPr lang="en-MY" sz="2400" dirty="0">
              <a:solidFill>
                <a:schemeClr val="bg2">
                  <a:lumMod val="10000"/>
                </a:schemeClr>
              </a:solidFill>
            </a:endParaRPr>
          </a:p>
        </p:txBody>
      </p:sp>
      <p:sp>
        <p:nvSpPr>
          <p:cNvPr id="8" name="Right Arrow 7"/>
          <p:cNvSpPr/>
          <p:nvPr/>
        </p:nvSpPr>
        <p:spPr>
          <a:xfrm>
            <a:off x="4788024" y="4854788"/>
            <a:ext cx="792088" cy="854967"/>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Freeform 2"/>
          <p:cNvSpPr/>
          <p:nvPr/>
        </p:nvSpPr>
        <p:spPr>
          <a:xfrm>
            <a:off x="4788024" y="2196172"/>
            <a:ext cx="4032448"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Mendekatkan diri kepada Allah S.W.T</a:t>
            </a:r>
            <a:endPar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endParaRPr>
          </a:p>
        </p:txBody>
      </p:sp>
      <p:sp>
        <p:nvSpPr>
          <p:cNvPr id="4" name="Rectangle 3"/>
          <p:cNvSpPr/>
          <p:nvPr/>
        </p:nvSpPr>
        <p:spPr>
          <a:xfrm>
            <a:off x="251520" y="304800"/>
            <a:ext cx="8640960" cy="553998"/>
          </a:xfrm>
          <a:prstGeom prst="rect">
            <a:avLst/>
          </a:prstGeom>
        </p:spPr>
        <p:txBody>
          <a:bodyPr wrap="square">
            <a:spAutoFit/>
          </a:bodyPr>
          <a:lstStyle/>
          <a:p>
            <a:pPr algn="ct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Tuntutan</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mencari</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ilmu</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Freeform 4"/>
          <p:cNvSpPr/>
          <p:nvPr/>
        </p:nvSpPr>
        <p:spPr>
          <a:xfrm>
            <a:off x="3995936" y="4356412"/>
            <a:ext cx="4716524" cy="79208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Pendekatan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syar’ie</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755576" y="1044044"/>
            <a:ext cx="4104456" cy="230425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spc="100" dirty="0" err="1"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Pengalaman</a:t>
            </a:r>
            <a:r>
              <a:rPr lang="en-US" sz="2400" b="1" spc="100" dirty="0"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 </a:t>
            </a:r>
            <a:r>
              <a:rPr lang="en-US" sz="2400" b="1" spc="100" dirty="0" err="1"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pembacaan</a:t>
            </a:r>
            <a:r>
              <a:rPr lang="en-US" sz="2400" b="1" spc="100" dirty="0"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 </a:t>
            </a:r>
            <a:r>
              <a:rPr lang="en-US" sz="2400" b="1" spc="100" dirty="0" err="1"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atau</a:t>
            </a:r>
            <a:r>
              <a:rPr lang="en-US" sz="2400" b="1" spc="100" dirty="0"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 </a:t>
            </a:r>
            <a:r>
              <a:rPr lang="en-US" sz="2400" b="1" spc="100" dirty="0" err="1" smtClean="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latin typeface="Arial"/>
              </a:rPr>
              <a:t>persekolahan</a:t>
            </a:r>
            <a:endParaRPr lang="en-MY" sz="2400" b="1" spc="100" dirty="0">
              <a:ln w="18000">
                <a:noFill/>
                <a:prstDash val="solid"/>
              </a:ln>
              <a:solidFill>
                <a:schemeClr val="bg2">
                  <a:lumMod val="10000"/>
                </a:schemeClr>
              </a:solidFill>
              <a:effectLst>
                <a:glow rad="101600">
                  <a:schemeClr val="bg1">
                    <a:alpha val="60000"/>
                  </a:schemeClr>
                </a:glow>
                <a:outerShdw blurRad="25000" dist="20000" dir="16020000" algn="tl">
                  <a:schemeClr val="accent1">
                    <a:satMod val="200000"/>
                    <a:shade val="1000"/>
                    <a:alpha val="60000"/>
                  </a:schemeClr>
                </a:outerShdw>
              </a:effectLst>
            </a:endParaRPr>
          </a:p>
        </p:txBody>
      </p:sp>
      <p:sp>
        <p:nvSpPr>
          <p:cNvPr id="7" name="Freeform 6"/>
          <p:cNvSpPr/>
          <p:nvPr/>
        </p:nvSpPr>
        <p:spPr>
          <a:xfrm>
            <a:off x="3995936" y="5436532"/>
            <a:ext cx="4716524" cy="79208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Wasilah</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dalam</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menjadi</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hamba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Allah yang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bertaqwa</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8" name="Curved Right Arrow 7"/>
          <p:cNvSpPr/>
          <p:nvPr/>
        </p:nvSpPr>
        <p:spPr>
          <a:xfrm rot="20329104">
            <a:off x="3048948" y="4053560"/>
            <a:ext cx="1038257" cy="1728192"/>
          </a:xfrm>
          <a:prstGeom prst="curv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MY">
              <a:solidFill>
                <a:schemeClr val="tx1"/>
              </a:solidFill>
            </a:endParaRPr>
          </a:p>
        </p:txBody>
      </p:sp>
      <p:sp>
        <p:nvSpPr>
          <p:cNvPr id="9" name="Freeform 8"/>
          <p:cNvSpPr/>
          <p:nvPr/>
        </p:nvSpPr>
        <p:spPr>
          <a:xfrm>
            <a:off x="179512" y="3852356"/>
            <a:ext cx="3960440" cy="93610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Ilmu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akademik</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71600" y="1116360"/>
            <a:ext cx="3120886" cy="875328"/>
          </a:xfrm>
          <a:prstGeom prst="rect">
            <a:avLst/>
          </a:prstGeom>
          <a:solidFill>
            <a:schemeClr val="accent2"/>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Ilmu tetap kekal</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4" name="Rectangle 3"/>
          <p:cNvSpPr/>
          <p:nvPr/>
        </p:nvSpPr>
        <p:spPr>
          <a:xfrm>
            <a:off x="152400" y="228600"/>
            <a:ext cx="8856984"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Kelebihan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Ilmu</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a:off x="228600" y="1116217"/>
            <a:ext cx="815008" cy="838201"/>
          </a:xfrm>
          <a:prstGeom prst="rightArrow">
            <a:avLst>
              <a:gd name="adj1" fmla="val 50000"/>
              <a:gd name="adj2" fmla="val 54985"/>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1</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6" name="Rectangle 5"/>
          <p:cNvSpPr/>
          <p:nvPr/>
        </p:nvSpPr>
        <p:spPr>
          <a:xfrm>
            <a:off x="59246" y="4644752"/>
            <a:ext cx="8991600" cy="1938992"/>
          </a:xfrm>
          <a:prstGeom prst="rect">
            <a:avLst/>
          </a:prstGeom>
          <a:solidFill>
            <a:srgbClr val="00B0F0">
              <a:alpha val="43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Apabila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Adam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terputuslah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kecuali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perkara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sedekah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jariah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Wakaf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dimanfaatkan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berdoakan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p:txBody>
      </p:sp>
      <p:sp>
        <p:nvSpPr>
          <p:cNvPr id="7" name="Rectangle 6"/>
          <p:cNvSpPr/>
          <p:nvPr/>
        </p:nvSpPr>
        <p:spPr>
          <a:xfrm>
            <a:off x="899592" y="2124472"/>
            <a:ext cx="7214246" cy="553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p>
        </p:txBody>
      </p:sp>
      <p:sp>
        <p:nvSpPr>
          <p:cNvPr id="8" name="Rectangle 7"/>
          <p:cNvSpPr/>
          <p:nvPr/>
        </p:nvSpPr>
        <p:spPr>
          <a:xfrm>
            <a:off x="67816" y="2974866"/>
            <a:ext cx="8968680" cy="1446550"/>
          </a:xfrm>
          <a:prstGeom prst="rect">
            <a:avLst/>
          </a:prstGeom>
          <a:solidFill>
            <a:schemeClr val="accent6">
              <a:lumMod val="75000"/>
              <a:alpha val="42000"/>
            </a:schemeClr>
          </a:solidFill>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مَاتَ اِبْنُ آدَمَ انْقَطَعَ عَمَلُهُ إِلاَّ مِنْ ثَلاَث: صَدَقَةٍ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جَار</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يَةٍ</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أوْ عِلْمٍ يُنْتَفَعُ بِهِ، أَوْ وَلَدٍ صَالِحٍ يَدْعُو لَهُ.</a:t>
            </a: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152400"/>
            <a:ext cx="8856984"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Kelebihan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Ilmu</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15616" y="968152"/>
            <a:ext cx="7875984" cy="115227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Menerima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pusaka para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Nabi</a:t>
            </a:r>
            <a:endParaRPr kumimoji="0" lang="en-MY" sz="22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Rectangle 4"/>
          <p:cNvSpPr/>
          <p:nvPr/>
        </p:nvSpPr>
        <p:spPr>
          <a:xfrm>
            <a:off x="1115616" y="2275384"/>
            <a:ext cx="7848872" cy="1025480"/>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Menjadikan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kehidupan seseorang  lebih murni, bersih, bermaruah dan mulia.</a:t>
            </a:r>
          </a:p>
        </p:txBody>
      </p:sp>
      <p:sp>
        <p:nvSpPr>
          <p:cNvPr id="6" name="Right Arrow 5"/>
          <p:cNvSpPr/>
          <p:nvPr/>
        </p:nvSpPr>
        <p:spPr>
          <a:xfrm>
            <a:off x="156592" y="1066055"/>
            <a:ext cx="887016" cy="838201"/>
          </a:xfrm>
          <a:prstGeom prst="rightArrow">
            <a:avLst>
              <a:gd name="adj1" fmla="val 50000"/>
              <a:gd name="adj2" fmla="val 54985"/>
            </a:avLst>
          </a:prstGeom>
          <a:solidFill>
            <a:schemeClr val="accent1"/>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2</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ight Arrow 6"/>
          <p:cNvSpPr/>
          <p:nvPr/>
        </p:nvSpPr>
        <p:spPr>
          <a:xfrm>
            <a:off x="152926" y="2301422"/>
            <a:ext cx="890682" cy="838201"/>
          </a:xfrm>
          <a:prstGeom prst="rightArrow">
            <a:avLst>
              <a:gd name="adj1" fmla="val 50000"/>
              <a:gd name="adj2" fmla="val 54985"/>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noProof="0"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3</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8" name="Rectangle 7"/>
          <p:cNvSpPr/>
          <p:nvPr/>
        </p:nvSpPr>
        <p:spPr>
          <a:xfrm>
            <a:off x="1115616" y="3431704"/>
            <a:ext cx="7848872" cy="792231"/>
          </a:xfrm>
          <a:prstGeom prst="rect">
            <a:avLst/>
          </a:prstGeom>
          <a:solidFill>
            <a:srgbClr val="92D05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Merintis jalan ke Syurga.</a:t>
            </a:r>
          </a:p>
        </p:txBody>
      </p:sp>
      <p:sp>
        <p:nvSpPr>
          <p:cNvPr id="9" name="Right Arrow 8"/>
          <p:cNvSpPr/>
          <p:nvPr/>
        </p:nvSpPr>
        <p:spPr>
          <a:xfrm>
            <a:off x="155104" y="3385591"/>
            <a:ext cx="927335" cy="838201"/>
          </a:xfrm>
          <a:prstGeom prst="rightArrow">
            <a:avLst>
              <a:gd name="adj1" fmla="val 50000"/>
              <a:gd name="adj2" fmla="val 54985"/>
            </a:avLst>
          </a:prstGeom>
          <a:solidFill>
            <a:srgbClr val="FFC0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4</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10" name="Rectangle 9"/>
          <p:cNvSpPr/>
          <p:nvPr/>
        </p:nvSpPr>
        <p:spPr>
          <a:xfrm>
            <a:off x="1115616" y="4372001"/>
            <a:ext cx="7848872" cy="936104"/>
          </a:xfrm>
          <a:prstGeom prst="rect">
            <a:avLst/>
          </a:prstGeom>
          <a:solidFill>
            <a:schemeClr val="accent6">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en-US"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C</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ahaya </a:t>
            </a: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menerangi hati untuk ma’rifah Allah dan melicinkan perhubungan sesama manusia.</a:t>
            </a:r>
          </a:p>
        </p:txBody>
      </p:sp>
      <p:sp>
        <p:nvSpPr>
          <p:cNvPr id="11" name="Right Arrow 10"/>
          <p:cNvSpPr/>
          <p:nvPr/>
        </p:nvSpPr>
        <p:spPr>
          <a:xfrm>
            <a:off x="174072" y="4372000"/>
            <a:ext cx="890682" cy="838201"/>
          </a:xfrm>
          <a:prstGeom prst="rightArrow">
            <a:avLst>
              <a:gd name="adj1" fmla="val 50000"/>
              <a:gd name="adj2" fmla="val 54985"/>
            </a:avLst>
          </a:prstGeom>
          <a:solidFill>
            <a:schemeClr val="accent4">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noProof="0"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5</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12" name="Rectangle 11"/>
          <p:cNvSpPr/>
          <p:nvPr/>
        </p:nvSpPr>
        <p:spPr>
          <a:xfrm>
            <a:off x="1115616" y="5456312"/>
            <a:ext cx="7848872" cy="764704"/>
          </a:xfrm>
          <a:prstGeom prst="rect">
            <a:avLst/>
          </a:prstGeom>
          <a:solidFill>
            <a:schemeClr val="accent5">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Diangkat martabat oleh Allah</a:t>
            </a:r>
            <a:endPar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3" name="Right Arrow 12"/>
          <p:cNvSpPr/>
          <p:nvPr/>
        </p:nvSpPr>
        <p:spPr>
          <a:xfrm>
            <a:off x="107504" y="5410199"/>
            <a:ext cx="927335" cy="838201"/>
          </a:xfrm>
          <a:prstGeom prst="rightArrow">
            <a:avLst>
              <a:gd name="adj1" fmla="val 50000"/>
              <a:gd name="adj2" fmla="val 54985"/>
            </a:avLst>
          </a:prstGeom>
          <a:solidFill>
            <a:srgbClr val="FF00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6</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04800"/>
            <a:ext cx="8856984"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Bencana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Kejahilan</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15616" y="1203648"/>
            <a:ext cx="7875984" cy="115227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fi-FI"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Membuka jalan kepada syirik, bidaah dan kesesatan.</a:t>
            </a:r>
          </a:p>
        </p:txBody>
      </p:sp>
      <p:sp>
        <p:nvSpPr>
          <p:cNvPr id="5" name="Rectangle 4"/>
          <p:cNvSpPr/>
          <p:nvPr/>
        </p:nvSpPr>
        <p:spPr>
          <a:xfrm>
            <a:off x="1115616" y="2503984"/>
            <a:ext cx="7848872" cy="1025480"/>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Mencetuskan masalah kepada keluarga, persekitaran, masyarakat dan organisasi.</a:t>
            </a:r>
          </a:p>
        </p:txBody>
      </p:sp>
      <p:sp>
        <p:nvSpPr>
          <p:cNvPr id="6" name="Right Arrow 5"/>
          <p:cNvSpPr/>
          <p:nvPr/>
        </p:nvSpPr>
        <p:spPr>
          <a:xfrm>
            <a:off x="156592" y="1301551"/>
            <a:ext cx="887016" cy="838201"/>
          </a:xfrm>
          <a:prstGeom prst="rightArrow">
            <a:avLst>
              <a:gd name="adj1" fmla="val 50000"/>
              <a:gd name="adj2" fmla="val 54985"/>
            </a:avLst>
          </a:prstGeom>
          <a:solidFill>
            <a:schemeClr val="accent1"/>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1</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ight Arrow 6"/>
          <p:cNvSpPr/>
          <p:nvPr/>
        </p:nvSpPr>
        <p:spPr>
          <a:xfrm>
            <a:off x="152926" y="2530022"/>
            <a:ext cx="890682" cy="838201"/>
          </a:xfrm>
          <a:prstGeom prst="rightArrow">
            <a:avLst>
              <a:gd name="adj1" fmla="val 50000"/>
              <a:gd name="adj2" fmla="val 54985"/>
            </a:avLst>
          </a:prstGeom>
          <a:solidFill>
            <a:schemeClr val="accent6">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noProof="0"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2</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8" name="Rectangle 7"/>
          <p:cNvSpPr/>
          <p:nvPr/>
        </p:nvSpPr>
        <p:spPr>
          <a:xfrm>
            <a:off x="1115616" y="3660304"/>
            <a:ext cx="7848872" cy="792231"/>
          </a:xfrm>
          <a:prstGeom prst="rect">
            <a:avLst/>
          </a:prstGeom>
          <a:solidFill>
            <a:srgbClr val="92D05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Membiakkan akhlak keji, maksiat dan jenayah.</a:t>
            </a:r>
          </a:p>
        </p:txBody>
      </p:sp>
      <p:sp>
        <p:nvSpPr>
          <p:cNvPr id="9" name="Right Arrow 8"/>
          <p:cNvSpPr/>
          <p:nvPr/>
        </p:nvSpPr>
        <p:spPr>
          <a:xfrm>
            <a:off x="155104" y="3614191"/>
            <a:ext cx="927335" cy="838201"/>
          </a:xfrm>
          <a:prstGeom prst="rightArrow">
            <a:avLst>
              <a:gd name="adj1" fmla="val 50000"/>
              <a:gd name="adj2" fmla="val 54985"/>
            </a:avLst>
          </a:prstGeom>
          <a:solidFill>
            <a:srgbClr val="FFC0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3</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10" name="Rectangle 9"/>
          <p:cNvSpPr/>
          <p:nvPr/>
        </p:nvSpPr>
        <p:spPr>
          <a:xfrm>
            <a:off x="1115616" y="4600601"/>
            <a:ext cx="7848872" cy="936104"/>
          </a:xfrm>
          <a:prstGeom prst="rect">
            <a:avLst/>
          </a:prstGeom>
          <a:solidFill>
            <a:schemeClr val="accent6">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Hidup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tanpa matlamat yang jelas.</a:t>
            </a:r>
          </a:p>
        </p:txBody>
      </p:sp>
      <p:sp>
        <p:nvSpPr>
          <p:cNvPr id="11" name="Right Arrow 10"/>
          <p:cNvSpPr/>
          <p:nvPr/>
        </p:nvSpPr>
        <p:spPr>
          <a:xfrm>
            <a:off x="174072" y="4600600"/>
            <a:ext cx="890682" cy="838201"/>
          </a:xfrm>
          <a:prstGeom prst="rightArrow">
            <a:avLst>
              <a:gd name="adj1" fmla="val 50000"/>
              <a:gd name="adj2" fmla="val 54985"/>
            </a:avLst>
          </a:prstGeom>
          <a:solidFill>
            <a:schemeClr val="accent4">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noProof="0"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4</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12" name="Rectangle 11"/>
          <p:cNvSpPr/>
          <p:nvPr/>
        </p:nvSpPr>
        <p:spPr>
          <a:xfrm>
            <a:off x="1115616" y="5684912"/>
            <a:ext cx="7848872" cy="764704"/>
          </a:xfrm>
          <a:prstGeom prst="rect">
            <a:avLst/>
          </a:prstGeom>
          <a:solidFill>
            <a:schemeClr val="accent5">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Mendedahkan diri kepada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kemurkaan             Allah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Taala.</a:t>
            </a:r>
          </a:p>
        </p:txBody>
      </p:sp>
      <p:sp>
        <p:nvSpPr>
          <p:cNvPr id="13" name="Right Arrow 12"/>
          <p:cNvSpPr/>
          <p:nvPr/>
        </p:nvSpPr>
        <p:spPr>
          <a:xfrm>
            <a:off x="107504" y="5638799"/>
            <a:ext cx="927335" cy="838201"/>
          </a:xfrm>
          <a:prstGeom prst="rightArrow">
            <a:avLst>
              <a:gd name="adj1" fmla="val 50000"/>
              <a:gd name="adj2" fmla="val 54985"/>
            </a:avLst>
          </a:prstGeom>
          <a:solidFill>
            <a:srgbClr val="FF00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5</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04800"/>
            <a:ext cx="8856984" cy="553998"/>
          </a:xfrm>
          <a:prstGeom prst="rect">
            <a:avLst/>
          </a:prstGeom>
        </p:spPr>
        <p:txBody>
          <a:bodyPr wrap="square">
            <a:spAutoFit/>
          </a:bodyPr>
          <a:lstStyle/>
          <a:p>
            <a:pPr algn="ct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Seruan</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Khutbah</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914400" y="1552600"/>
            <a:ext cx="7469832" cy="1194191"/>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Memuliakan para pendidik dan ulama’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Rectangle 4"/>
          <p:cNvSpPr/>
          <p:nvPr/>
        </p:nvSpPr>
        <p:spPr>
          <a:xfrm>
            <a:off x="899592" y="3050704"/>
            <a:ext cx="7540486" cy="122413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Mendampingi diri dengan pendidik dan ulama’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ectangle 5"/>
          <p:cNvSpPr/>
          <p:nvPr/>
        </p:nvSpPr>
        <p:spPr>
          <a:xfrm>
            <a:off x="899592" y="4567064"/>
            <a:ext cx="7540486" cy="1224136"/>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4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Memberi sokongan dan berkorban apa sahaja demi menghapuskan kejahilan</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4151055"/>
            <a:ext cx="8991600" cy="2554545"/>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kurniaan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rahmat-Nya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nescaya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segolongan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menyesatkanmu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padahal</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menyesatkan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melainkan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dirinya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sendiri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dapat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mendatangkan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mudarat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sedikitpun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menurunkan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Kitab</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Hikmah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mengajarmu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ketahui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Dan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kurnia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dilimpahkan-Nya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amatlah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besar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44624"/>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Nisa</a:t>
            </a:r>
            <a:r>
              <a:rPr lang="en-US"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113 </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48208" y="1263824"/>
            <a:ext cx="8816280" cy="2800767"/>
          </a:xfrm>
          <a:prstGeom prst="rect">
            <a:avLst/>
          </a:prstGeom>
          <a:solidFill>
            <a:schemeClr val="accent6">
              <a:lumMod val="75000"/>
              <a:alpha val="42000"/>
            </a:schemeClr>
          </a:solidFill>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وَلَوْلاَ فَضْلُ اللّهِ عَلَيْكَ وَرَحْمَتُهُ لَهَمَّت طَّآئِفَةٌ مُّنْهُمْ أَن يُضِلُّوكَ وَمَا يُضِلُّونَ إِلاُّ أَنفُسَهُمْ وَمَا يَضُرُّونَكَ مِن شَيْءٍ وَأَنزَلَ اللّهُ عَلَيْكَ الْكِتَابَ وَالْحِكْمَةَ وَعَلَّمَكَ مَا لَمْ تَكُنْ تَعْلَمُ وَكَانَ فَضْلُ اللّهِ عَلَيْكَ عَظِيمًا</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96752"/>
            <a:ext cx="9144000" cy="2400657"/>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44895"/>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286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95536" y="1255216"/>
            <a:ext cx="8388424" cy="4154984"/>
          </a:xfrm>
          <a:prstGeom prst="rect">
            <a:avLst/>
          </a:prstGeom>
          <a:solidFill>
            <a:schemeClr val="accent6">
              <a:lumMod val="75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129666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251307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2286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84505"/>
            <a:ext cx="9144000" cy="1862048"/>
          </a:xfrm>
          <a:prstGeom prst="rect">
            <a:avLst/>
          </a:prstGeom>
          <a:solidFill>
            <a:schemeClr val="accent6">
              <a:lumMod val="75000"/>
              <a:alpha val="36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04382"/>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22860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76739"/>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40730"/>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76200"/>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91587"/>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77605"/>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3048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60338"/>
            <a:ext cx="9144000" cy="1692771"/>
          </a:xfrm>
          <a:prstGeom prst="rect">
            <a:avLst/>
          </a:prstGeom>
          <a:solidFill>
            <a:srgbClr val="00B0F0">
              <a:alpha val="39000"/>
            </a:srgbClr>
          </a:solidFill>
          <a:ln w="57150">
            <a:noFill/>
          </a:ln>
        </p:spPr>
        <p:txBody>
          <a:bodyPr wrap="square">
            <a:spAutoFit/>
          </a:bodyPr>
          <a:lstStyle/>
          <a:p>
            <a:pPr algn="ctr">
              <a:defRPr/>
            </a:pP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hindarilah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terpengaruh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cara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jahil</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mengikuti</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jejak</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penjenayah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762000" y="1552600"/>
            <a:ext cx="7696200" cy="1569660"/>
          </a:xfrm>
          <a:prstGeom prst="rect">
            <a:avLst/>
          </a:prstGeom>
          <a:solidFill>
            <a:schemeClr val="accent6">
              <a:lumMod val="75000"/>
              <a:alpha val="24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وَاحْذَرُوا مَسَالِكَ اْلجَاهِلينَ وَابْتَعِدُوا عَنِ اتِّبَاعِ الْمُجْرِمِين.</a:t>
            </a: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7594607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7915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91915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762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42611"/>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0163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ar-SA"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19200"/>
            <a:ext cx="8784976" cy="24929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9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اللَّهُمَّ أَهْلِكِ الْكَفَرَةَ وَالظَّالِمِيْنَ، الَّذِيْنَ يُقَاتِلُوْنَ إِخْوَانَنَا الْمُسْلِمِيْنَ فِيْ رَاخِيْن. اللَّهُمَّ أَهْلِكِ الظَّالِمِيْنَ فِي مِيَانْمَار</a:t>
            </a:r>
            <a:r>
              <a:rPr lang="ar-EG" sz="39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ar-EG" sz="39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 Allah muliakanlah Islam dan kaum Muslimin, dan hinakanlah kesyirikan dan kaum musyrik, Ya Allah hancurkan musuh-musuhMu yang merupakan musuh-musuh agamaMu (Islam), Ya Allah binasakanlah kekufuran, toghut dan orang-orang yang zalim yang membunuh saudara-saudara semuslim kami di Rakhine.Ya Allah kenakan balasan ke atas orang - orang zalim di Myanmar.</a:t>
            </a:r>
          </a:p>
        </p:txBody>
      </p:sp>
    </p:spTree>
    <p:extLst>
      <p:ext uri="{BB962C8B-B14F-4D97-AF65-F5344CB8AC3E}">
        <p14:creationId xmlns:p14="http://schemas.microsoft.com/office/powerpoint/2010/main" val="3936329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066800"/>
            <a:ext cx="878497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إِنَّا نَجْعَلُكَ فِيْ نُحُوْرِهِمْ، وَنَعُوْذُ بِكَ مِنْ شُرُوْرِهِمْ. اللَّهُمَّ بَدِّدْ شَمْلَهُمْ وَفَرِّقْ جَمْعَهُمْ وَشَتِّتْ كَلِمَتَهُمْ وَزَلْزِلْ أَقْدَامَهُمْ، يَا قَهَّار، يَا جَبَّار، يَا مُنْتَقِم، يَا اللهُ، يَا اللهُ، يَا اللهُ. </a:t>
            </a:r>
          </a:p>
          <a:p>
            <a:pPr algn="ct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أَنْجِ الْمُسْلِمِيْن فِي رَاخِيْن. اللَّهُمَّ أَنْجِ المُسْتَضْعَفِيْن مِنَ الْمُؤْمِنِيْنَ فِيْ رَاخِيْن. اللَّهُمَّ أَنْجِ الْمُسْلِمِيْنَ فِيْ كُلِّ مَكَان.</a:t>
            </a:r>
          </a:p>
        </p:txBody>
      </p:sp>
      <p:sp>
        <p:nvSpPr>
          <p:cNvPr id="6" name="Rectangle 5"/>
          <p:cNvSpPr/>
          <p:nvPr/>
        </p:nvSpPr>
        <p:spPr>
          <a:xfrm>
            <a:off x="179512" y="3919478"/>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ms-MY"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 Allah kami jadikan Engkau di hadapan mereka dan kami berlindung denganMu dari kejahatan-kejahatan mereka. Ya Allah cerai beraikan kekuatan mereka, pecah belahkan kesatuan mereka, selerakkanlah kalimah mereka, dan goncangkan kedudukan mereka, Wahai Tuhan Yang Maha Gagah, Wahai Tuhan Yang Maha Keras, Wahai Tuhan Yang Maha Membalas, Ya Allah, Ya Allah, Ya Allah</a:t>
            </a:r>
            <a:r>
              <a:rPr lang="ms-MY"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ms-MY"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 </a:t>
            </a:r>
            <a:r>
              <a:rPr lang="ms-MY"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Allah, selamatkanlah kaum muslimin di Rakhine, Ya Allah selamatkanlah kaum mukmunin yan lemah di Rakhine. Ya Allah selamatkanlah kaum Muslimin di semua </a:t>
            </a:r>
            <a:r>
              <a:rPr lang="ms-MY"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endParaRPr lang="ms-MY"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48864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42292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969043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14767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74453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727632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193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287482"/>
            <a:ext cx="9144000" cy="3970318"/>
          </a:xfrm>
          <a:prstGeom prst="rect">
            <a:avLst/>
          </a:prstGeom>
          <a:solidFill>
            <a:schemeClr val="bg1">
              <a:alpha val="56000"/>
            </a:schemeClr>
          </a:solidFill>
        </p:spPr>
        <p:txBody>
          <a:bodyPr>
            <a:spAutoFit/>
          </a:bodyPr>
          <a:lstStyle/>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05</a:t>
            </a:r>
            <a:r>
              <a:rPr lang="en-MY" sz="1600" b="1" dirty="0" smtClean="0">
                <a:solidFill>
                  <a:prstClr val="black"/>
                </a:solidFill>
                <a:effectLst>
                  <a:outerShdw blurRad="38100" dist="38100" dir="2700000" algn="tl">
                    <a:srgbClr val="000000">
                      <a:alpha val="43137"/>
                    </a:srgbClr>
                  </a:outerShdw>
                </a:effectLst>
                <a:cs typeface="Arial" charset="0"/>
              </a:rPr>
              <a:t>/1/2018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s-E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KEPENTINGAN ILMU DAN BENCANA KEJAHILAN.</a:t>
            </a:r>
            <a:endParaRPr lang="es-E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US" b="1" dirty="0" smtClean="0">
                <a:solidFill>
                  <a:prstClr val="black"/>
                </a:solidFill>
                <a:effectLst>
                  <a:outerShdw blurRad="38100" dist="38100" dir="2700000" algn="tl">
                    <a:srgbClr val="000000">
                      <a:alpha val="43137"/>
                    </a:srgbClr>
                  </a:outerShdw>
                </a:effectLst>
                <a:cs typeface="Arial" charset="0"/>
              </a:rPr>
              <a:t>ILMU BERMAKSUD MEMAHAMI  ATAU MENGETAHUI SESUATU DENGAN JELAS DARI SEGI SYARA’, DAN MENGANDUNGI KEBAIKAN.</a:t>
            </a: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ILMU AKAN MENDEKATKAN DIRI KEPADA ALLAH TAALA, DAN MEMBANTU KITA MENJALANI KEHIDUPAN  YANG DITUNTUT SYARA’.</a:t>
            </a: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SESEORANG YANG TIDAK BERILMU AKAN MENDEDAHKAN DIRI KEPADA</a:t>
            </a:r>
          </a:p>
          <a:p>
            <a:pPr algn="just">
              <a:defRPr/>
            </a:pPr>
            <a:r>
              <a:rPr lang="en-MY" b="1" dirty="0" smtClean="0">
                <a:solidFill>
                  <a:prstClr val="black"/>
                </a:solidFill>
                <a:effectLst>
                  <a:outerShdw blurRad="38100" dist="38100" dir="2700000" algn="tl">
                    <a:srgbClr val="000000">
                      <a:alpha val="43137"/>
                    </a:srgbClr>
                  </a:outerShdw>
                </a:effectLst>
                <a:cs typeface="Arial" charset="0"/>
              </a:rPr>
              <a:t>       BEBERAPA PERKARA:</a:t>
            </a:r>
          </a:p>
          <a:p>
            <a:pPr marL="342900" indent="-342900" algn="just">
              <a:buAutoNum type="arabicPeriod"/>
              <a:defRPr/>
            </a:pPr>
            <a:endParaRPr lang="en-US" b="1" dirty="0">
              <a:solidFill>
                <a:prstClr val="black"/>
              </a:solidFill>
              <a:effectLst>
                <a:outerShdw blurRad="38100" dist="38100" dir="2700000" algn="tl">
                  <a:srgbClr val="000000">
                    <a:alpha val="43137"/>
                  </a:srgbClr>
                </a:outerShdw>
              </a:effectLst>
              <a:cs typeface="Arial" charset="0"/>
            </a:endParaRPr>
          </a:p>
          <a:p>
            <a:pPr algn="just">
              <a:defRPr/>
            </a:pPr>
            <a:r>
              <a:rPr lang="en-US" b="1" dirty="0" smtClean="0">
                <a:solidFill>
                  <a:prstClr val="black"/>
                </a:solidFill>
                <a:effectLst>
                  <a:outerShdw blurRad="38100" dist="38100" dir="2700000" algn="tl">
                    <a:srgbClr val="000000">
                      <a:alpha val="43137"/>
                    </a:srgbClr>
                  </a:outerShdw>
                </a:effectLst>
                <a:cs typeface="Arial" charset="0"/>
              </a:rPr>
              <a:t>	i)  MEMBUKA JALAN KEPADA SYIRIK, BID’AH DAN KESESATAN</a:t>
            </a:r>
          </a:p>
          <a:p>
            <a:pPr algn="just">
              <a:defRPr/>
            </a:pPr>
            <a:r>
              <a:rPr lang="en-US" b="1" dirty="0">
                <a:solidFill>
                  <a:prstClr val="black"/>
                </a:solidFill>
                <a:effectLst>
                  <a:outerShdw blurRad="38100" dist="38100" dir="2700000" algn="tl">
                    <a:srgbClr val="000000">
                      <a:alpha val="43137"/>
                    </a:srgbClr>
                  </a:outerShdw>
                </a:effectLst>
                <a:cs typeface="Arial" charset="0"/>
              </a:rPr>
              <a:t>	</a:t>
            </a:r>
            <a:r>
              <a:rPr lang="en-US" b="1" dirty="0" smtClean="0">
                <a:solidFill>
                  <a:prstClr val="black"/>
                </a:solidFill>
                <a:effectLst>
                  <a:outerShdw blurRad="38100" dist="38100" dir="2700000" algn="tl">
                    <a:srgbClr val="000000">
                      <a:alpha val="43137"/>
                    </a:srgbClr>
                  </a:outerShdw>
                </a:effectLst>
                <a:cs typeface="Arial" charset="0"/>
              </a:rPr>
              <a:t>ii) MENCETUSKAN MASALAH KEPADA DIRI, KELUARGA, PERSEKITARAN, 		     MASYARAKAT DAN ORGANISASI.</a:t>
            </a:r>
          </a:p>
          <a:p>
            <a:pPr algn="just">
              <a:defRPr/>
            </a:pPr>
            <a:r>
              <a:rPr lang="en-US" b="1" dirty="0" smtClean="0">
                <a:solidFill>
                  <a:prstClr val="black"/>
                </a:solidFill>
                <a:effectLst>
                  <a:outerShdw blurRad="38100" dist="38100" dir="2700000" algn="tl">
                    <a:srgbClr val="000000">
                      <a:alpha val="43137"/>
                    </a:srgbClr>
                  </a:outerShdw>
                </a:effectLst>
                <a:cs typeface="Arial" charset="0"/>
              </a:rPr>
              <a:t>	iii) MENYUBURKAN AKHLAK KEJI, MAKSIAT DAN JENAYAH.</a:t>
            </a:r>
          </a:p>
          <a:p>
            <a:pPr algn="just">
              <a:defRPr/>
            </a:pP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533214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5576"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062"/>
            <a:ext cx="9144000" cy="1569660"/>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وَمَنْ تَبِعَهُمْ بِإِحْسَانِ إِلَى يَوْمِ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661118"/>
            <a:ext cx="9144000" cy="1815882"/>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15616" y="1524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6512" y="1613466"/>
            <a:ext cx="9144000" cy="1569660"/>
          </a:xfrm>
          <a:prstGeom prst="rect">
            <a:avLst/>
          </a:prstGeom>
          <a:solidFill>
            <a:schemeClr val="accent6">
              <a:lumMod val="75000"/>
              <a:alpha val="27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وَتَفَقَّهُو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عَقَائِد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وَأَحْكَامِه.</a:t>
            </a:r>
          </a:p>
        </p:txBody>
      </p:sp>
      <p:sp>
        <p:nvSpPr>
          <p:cNvPr id="5" name="TextBox 4"/>
          <p:cNvSpPr txBox="1"/>
          <p:nvPr/>
        </p:nvSpPr>
        <p:spPr>
          <a:xfrm>
            <a:off x="36512" y="4007004"/>
            <a:ext cx="9144000" cy="1569660"/>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 saudara-saudara kepada Allah dengan mentaatiNya penuh keikhlasan serta fahamilah ajaran agama saudara sama ada dari segi akidah mahupun hukum hakam.</a:t>
            </a: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250" y="14990"/>
            <a:ext cx="914275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228600"/>
            <a:ext cx="8763000" cy="507831"/>
          </a:xfrm>
          <a:prstGeom prst="rect">
            <a:avLst/>
          </a:prstGeom>
        </p:spPr>
        <p:txBody>
          <a:bodyPr wrap="square">
            <a:spAutoFit/>
          </a:bodyPr>
          <a:lstStyle/>
          <a:p>
            <a:pPr lvl="0" algn="ctr" defTabSz="1022350">
              <a:lnSpc>
                <a:spcPct val="90000"/>
              </a:lnSpc>
              <a:spcBef>
                <a:spcPct val="0"/>
              </a:spcBef>
              <a:spcAft>
                <a:spcPct val="35000"/>
              </a:spcAft>
            </a:pP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Pengertian</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Ilmu</a:t>
            </a:r>
            <a:endParaRPr lang="en-MY" sz="30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Freeform 3"/>
          <p:cNvSpPr/>
          <p:nvPr/>
        </p:nvSpPr>
        <p:spPr>
          <a:xfrm>
            <a:off x="609600" y="1447800"/>
            <a:ext cx="8064896" cy="9906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Memahami / mengetahui sesuatu dengan jelas.</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1100808" y="4453899"/>
            <a:ext cx="7128792" cy="1108701"/>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Mengandungi</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kebaikan</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Curved Right Arrow 5"/>
          <p:cNvSpPr/>
          <p:nvPr/>
        </p:nvSpPr>
        <p:spPr>
          <a:xfrm rot="19960412">
            <a:off x="820760" y="3691343"/>
            <a:ext cx="936104" cy="1512168"/>
          </a:xfrm>
          <a:prstGeom prst="curved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a:solidFill>
                <a:schemeClr val="tx1"/>
              </a:solidFill>
            </a:endParaRPr>
          </a:p>
        </p:txBody>
      </p:sp>
      <p:sp>
        <p:nvSpPr>
          <p:cNvPr id="7" name="Freeform 6"/>
          <p:cNvSpPr/>
          <p:nvPr/>
        </p:nvSpPr>
        <p:spPr>
          <a:xfrm>
            <a:off x="539552" y="2921823"/>
            <a:ext cx="2889448" cy="1116777"/>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Syara’</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4075127"/>
            <a:ext cx="8991600" cy="1200329"/>
          </a:xfrm>
          <a:prstGeom prst="rect">
            <a:avLst/>
          </a:prstGeom>
          <a:solidFill>
            <a:srgbClr val="00B0F0">
              <a:alpha val="43000"/>
            </a:srgbClr>
          </a:solidFill>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Sesiapa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dikehendaki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sudah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pasti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diberikan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kefahaman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a:t>
            </a:r>
          </a:p>
        </p:txBody>
      </p:sp>
      <p:sp>
        <p:nvSpPr>
          <p:cNvPr id="4" name="Rectangle 3"/>
          <p:cNvSpPr/>
          <p:nvPr/>
        </p:nvSpPr>
        <p:spPr>
          <a:xfrm>
            <a:off x="899592" y="228600"/>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p>
          <a:p>
            <a:pPr algn="ct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6200" y="1818416"/>
            <a:ext cx="8968680" cy="923330"/>
          </a:xfrm>
          <a:prstGeom prst="rect">
            <a:avLst/>
          </a:prstGeom>
          <a:solidFill>
            <a:schemeClr val="accent6">
              <a:lumMod val="75000"/>
              <a:alpha val="42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يُرِدِ اللَّهُ بِهِ خَيْرًا يُفَقِّهْهُ فِي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4016514"/>
            <a:ext cx="8991600" cy="1292662"/>
          </a:xfrm>
          <a:prstGeom prst="rect">
            <a:avLst/>
          </a:prstGeom>
          <a:solidFill>
            <a:srgbClr val="00B0F0">
              <a:alpha val="43000"/>
            </a:srgbClr>
          </a:solidFill>
        </p:spPr>
        <p:txBody>
          <a:bodyPr wrap="square">
            <a:spAutoFit/>
          </a:bodyP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nabi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mewariskan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dinar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dirham.</a:t>
            </a:r>
            <a:r>
              <a:rPr lang="ar-EG"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mewariskan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899592" y="322387"/>
            <a:ext cx="7214246"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SAW</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6200" y="1750874"/>
            <a:ext cx="8968680" cy="830997"/>
          </a:xfrm>
          <a:prstGeom prst="rect">
            <a:avLst/>
          </a:prstGeom>
          <a:solidFill>
            <a:schemeClr val="accent6">
              <a:lumMod val="75000"/>
              <a:alpha val="42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اْلأَنْبِيَاءَ لَمْ يُوْرِثُوْا دِيْنَارًا وَلاَ دِرْهَمًا، وَإِنَّمَا أَوْرَثُوا اْلعِلْمَ.</a:t>
            </a:r>
          </a:p>
        </p:txBody>
      </p:sp>
    </p:spTree>
    <p:extLst>
      <p:ext uri="{BB962C8B-B14F-4D97-AF65-F5344CB8AC3E}">
        <p14:creationId xmlns:p14="http://schemas.microsoft.com/office/powerpoint/2010/main" val="4062116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1491</Words>
  <Application>Microsoft Office PowerPoint</Application>
  <PresentationFormat>On-screen Show (4:3)</PresentationFormat>
  <Paragraphs>152</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10</cp:revision>
  <dcterms:created xsi:type="dcterms:W3CDTF">2018-01-02T06:22:43Z</dcterms:created>
  <dcterms:modified xsi:type="dcterms:W3CDTF">2018-01-04T07:55:33Z</dcterms:modified>
</cp:coreProperties>
</file>